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499" r:id="rId3"/>
    <p:sldId id="500" r:id="rId4"/>
    <p:sldId id="434" r:id="rId5"/>
    <p:sldId id="501" r:id="rId6"/>
    <p:sldId id="436" r:id="rId7"/>
    <p:sldId id="521" r:id="rId8"/>
    <p:sldId id="503" r:id="rId9"/>
    <p:sldId id="480" r:id="rId10"/>
    <p:sldId id="469" r:id="rId11"/>
    <p:sldId id="467" r:id="rId12"/>
    <p:sldId id="472" r:id="rId13"/>
    <p:sldId id="522" r:id="rId14"/>
    <p:sldId id="504" r:id="rId15"/>
    <p:sldId id="505" r:id="rId16"/>
    <p:sldId id="454" r:id="rId17"/>
    <p:sldId id="523" r:id="rId18"/>
    <p:sldId id="511" r:id="rId19"/>
    <p:sldId id="461" r:id="rId20"/>
    <p:sldId id="457" r:id="rId21"/>
    <p:sldId id="514" r:id="rId22"/>
    <p:sldId id="464" r:id="rId23"/>
    <p:sldId id="524" r:id="rId24"/>
    <p:sldId id="463" r:id="rId25"/>
    <p:sldId id="525" r:id="rId26"/>
    <p:sldId id="526" r:id="rId27"/>
    <p:sldId id="527" r:id="rId28"/>
    <p:sldId id="528" r:id="rId29"/>
    <p:sldId id="529" r:id="rId30"/>
    <p:sldId id="530" r:id="rId31"/>
    <p:sldId id="531" r:id="rId32"/>
    <p:sldId id="532" r:id="rId33"/>
    <p:sldId id="533" r:id="rId34"/>
    <p:sldId id="520" r:id="rId35"/>
    <p:sldId id="363" r:id="rId36"/>
    <p:sldId id="36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94C8B57-33A6-C597-A330-49D00C6A4039}" name="Pravitha Ramanand" initials="PR" userId="S::pramanand@uttyler.edu::2fe7f817-8b39-4bab-b8c2-b0ddc97e91b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49362B-C3ED-4B38-A838-325B87613D0E}" v="2" dt="2024-03-29T14:47:24.6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7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emananda Indic" userId="28f79af8-874d-423c-8f62-f90058d8c0ae" providerId="ADAL" clId="{3D49362B-C3ED-4B38-A838-325B87613D0E}"/>
    <pc:docChg chg="custSel delSld modSld">
      <pc:chgData name="Premananda Indic" userId="28f79af8-874d-423c-8f62-f90058d8c0ae" providerId="ADAL" clId="{3D49362B-C3ED-4B38-A838-325B87613D0E}" dt="2024-03-29T14:47:50.001" v="4" actId="478"/>
      <pc:docMkLst>
        <pc:docMk/>
      </pc:docMkLst>
      <pc:sldChg chg="addSp delSp modSp mod">
        <pc:chgData name="Premananda Indic" userId="28f79af8-874d-423c-8f62-f90058d8c0ae" providerId="ADAL" clId="{3D49362B-C3ED-4B38-A838-325B87613D0E}" dt="2024-03-29T14:46:30.545" v="2" actId="478"/>
        <pc:sldMkLst>
          <pc:docMk/>
          <pc:sldMk cId="688130856" sldId="256"/>
        </pc:sldMkLst>
        <pc:picChg chg="add mod">
          <ac:chgData name="Premananda Indic" userId="28f79af8-874d-423c-8f62-f90058d8c0ae" providerId="ADAL" clId="{3D49362B-C3ED-4B38-A838-325B87613D0E}" dt="2024-03-29T14:46:27.130" v="1"/>
          <ac:picMkLst>
            <pc:docMk/>
            <pc:sldMk cId="688130856" sldId="256"/>
            <ac:picMk id="5" creationId="{6B996843-15A8-04FF-BDFA-933ECC01A7AC}"/>
          </ac:picMkLst>
        </pc:picChg>
        <pc:picChg chg="del">
          <ac:chgData name="Premananda Indic" userId="28f79af8-874d-423c-8f62-f90058d8c0ae" providerId="ADAL" clId="{3D49362B-C3ED-4B38-A838-325B87613D0E}" dt="2024-03-29T14:46:30.545" v="2" actId="478"/>
          <ac:picMkLst>
            <pc:docMk/>
            <pc:sldMk cId="688130856" sldId="256"/>
            <ac:picMk id="10" creationId="{00000000-0000-0000-0000-000000000000}"/>
          </ac:picMkLst>
        </pc:picChg>
        <pc:picChg chg="del">
          <ac:chgData name="Premananda Indic" userId="28f79af8-874d-423c-8f62-f90058d8c0ae" providerId="ADAL" clId="{3D49362B-C3ED-4B38-A838-325B87613D0E}" dt="2024-03-29T14:45:59.060" v="0" actId="478"/>
          <ac:picMkLst>
            <pc:docMk/>
            <pc:sldMk cId="688130856" sldId="256"/>
            <ac:picMk id="11" creationId="{0AA472BC-2480-4833-830D-2A87D1C4AD77}"/>
          </ac:picMkLst>
        </pc:picChg>
      </pc:sldChg>
      <pc:sldChg chg="del">
        <pc:chgData name="Premananda Indic" userId="28f79af8-874d-423c-8f62-f90058d8c0ae" providerId="ADAL" clId="{3D49362B-C3ED-4B38-A838-325B87613D0E}" dt="2024-03-29T14:47:27.460" v="3" actId="47"/>
        <pc:sldMkLst>
          <pc:docMk/>
          <pc:sldMk cId="3897426031" sldId="291"/>
        </pc:sldMkLst>
      </pc:sldChg>
      <pc:sldChg chg="delSp mod">
        <pc:chgData name="Premananda Indic" userId="28f79af8-874d-423c-8f62-f90058d8c0ae" providerId="ADAL" clId="{3D49362B-C3ED-4B38-A838-325B87613D0E}" dt="2024-03-29T14:47:50.001" v="4" actId="478"/>
        <pc:sldMkLst>
          <pc:docMk/>
          <pc:sldMk cId="2779951995" sldId="499"/>
        </pc:sldMkLst>
        <pc:spChg chg="del">
          <ac:chgData name="Premananda Indic" userId="28f79af8-874d-423c-8f62-f90058d8c0ae" providerId="ADAL" clId="{3D49362B-C3ED-4B38-A838-325B87613D0E}" dt="2024-03-29T14:47:50.001" v="4" actId="478"/>
          <ac:spMkLst>
            <pc:docMk/>
            <pc:sldMk cId="2779951995" sldId="499"/>
            <ac:spMk id="2" creationId="{223D4300-3F9C-4E6B-8F9A-59FF2C6D4A9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13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@LSchultebraucks/introduction-to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LEARNING: CLASSIFICATION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6B996843-15A8-04FF-BDFA-933ECC01A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4" y="548612"/>
            <a:ext cx="5083845" cy="85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Provide training set with features and solutions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3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MACHINE LEARNING    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MACHINE LEARNING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Based on Artificial Neural Networks (Deep Learning)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0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Machine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881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Machine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081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 Descent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Louis Augustin Cauchy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1847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30653" y="5514702"/>
                <a:ext cx="6038191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53" y="5514702"/>
                <a:ext cx="6038191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=1,2,……..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CF36C14D-1D8E-46D7-99FD-E10D079843A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06CDDC-FD8E-4768-B9C4-D145DE548DC4}"/>
              </a:ext>
            </a:extLst>
          </p:cNvPr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</p:spTree>
    <p:extLst>
      <p:ext uri="{BB962C8B-B14F-4D97-AF65-F5344CB8AC3E}">
        <p14:creationId xmlns:p14="http://schemas.microsoft.com/office/powerpoint/2010/main" val="11933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sz="2000" dirty="0"/>
                  <a:t>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4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class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 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𝑜𝑟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l-G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&lt;0.5; 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0.5 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797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43" y="4241706"/>
            <a:ext cx="2985410" cy="19902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25963" y="5053129"/>
                <a:ext cx="2275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963" y="5053129"/>
                <a:ext cx="227580" cy="276999"/>
              </a:xfrm>
              <a:prstGeom prst="rect">
                <a:avLst/>
              </a:prstGeom>
              <a:blipFill>
                <a:blip r:embed="rId4"/>
                <a:stretch>
                  <a:fillRect l="-26316" t="-2222" r="-2368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264643" y="6096869"/>
                <a:ext cx="2275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643" y="6096869"/>
                <a:ext cx="227580" cy="276999"/>
              </a:xfrm>
              <a:prstGeom prst="rect">
                <a:avLst/>
              </a:prstGeom>
              <a:blipFill>
                <a:blip r:embed="rId5"/>
                <a:stretch>
                  <a:fillRect l="-37838" t="-4348" r="-12162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0C3A00-4DB0-4445-8F21-2A12F2DA60D6}"/>
                  </a:ext>
                </a:extLst>
              </p:cNvPr>
              <p:cNvSpPr/>
              <p:nvPr/>
            </p:nvSpPr>
            <p:spPr>
              <a:xfrm>
                <a:off x="370434" y="5191629"/>
                <a:ext cx="4511171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b="0" i="1" smtClean="0">
                                                  <a:solidFill>
                                                    <a:srgbClr val="002060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2060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⁡(1−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0C3A00-4DB0-4445-8F21-2A12F2DA60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34" y="5191629"/>
                <a:ext cx="4511171" cy="8485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1011577-5533-49B9-9FA4-FD4AFB7907B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C11C6B0-7EBA-4D93-877F-5C0F9A1FE5C8}"/>
              </a:ext>
            </a:extLst>
          </p:cNvPr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230F04-D648-4AF9-8369-02BC1E752107}"/>
              </a:ext>
            </a:extLst>
          </p:cNvPr>
          <p:cNvCxnSpPr/>
          <p:nvPr/>
        </p:nvCxnSpPr>
        <p:spPr>
          <a:xfrm>
            <a:off x="9823194" y="1956262"/>
            <a:ext cx="0" cy="16292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2C811A2-2CF0-40BD-B687-F7B3FA75A77B}"/>
              </a:ext>
            </a:extLst>
          </p:cNvPr>
          <p:cNvSpPr txBox="1"/>
          <p:nvPr/>
        </p:nvSpPr>
        <p:spPr>
          <a:xfrm>
            <a:off x="7802881" y="5006962"/>
            <a:ext cx="95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13F65-80AC-40F4-B782-0B6610379056}"/>
              </a:ext>
            </a:extLst>
          </p:cNvPr>
          <p:cNvSpPr txBox="1"/>
          <p:nvPr/>
        </p:nvSpPr>
        <p:spPr>
          <a:xfrm>
            <a:off x="6238459" y="5006962"/>
            <a:ext cx="86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 0</a:t>
            </a:r>
          </a:p>
        </p:txBody>
      </p:sp>
    </p:spTree>
    <p:extLst>
      <p:ext uri="{BB962C8B-B14F-4D97-AF65-F5344CB8AC3E}">
        <p14:creationId xmlns:p14="http://schemas.microsoft.com/office/powerpoint/2010/main" val="197183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dirty="0">
                    <a:solidFill>
                      <a:srgbClr val="00206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ϴ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533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Machine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315C17-DE90-4B1D-B57C-BE9E4E855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630" y="1981556"/>
            <a:ext cx="5028794" cy="89509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6EBCD93-DD7E-4DBB-B9E7-5D988EA19CA7}"/>
              </a:ext>
            </a:extLst>
          </p:cNvPr>
          <p:cNvGrpSpPr/>
          <p:nvPr/>
        </p:nvGrpSpPr>
        <p:grpSpPr>
          <a:xfrm>
            <a:off x="352740" y="3401911"/>
            <a:ext cx="9594655" cy="2816255"/>
            <a:chOff x="3040521" y="3483823"/>
            <a:chExt cx="9594655" cy="281625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7874B0F-FE28-4CF7-8AC5-01DF3EE872AE}"/>
                </a:ext>
              </a:extLst>
            </p:cNvPr>
            <p:cNvSpPr/>
            <p:nvPr/>
          </p:nvSpPr>
          <p:spPr>
            <a:xfrm>
              <a:off x="3040521" y="5930746"/>
              <a:ext cx="959465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hlinkClick r:id="rId3"/>
                </a:rPr>
                <a:t>https://medium.com/@LSchultebraucks/introduction-to</a:t>
              </a:r>
              <a:r>
                <a:rPr lang="en-US" dirty="0"/>
                <a:t> support-vector-machines-9f8161ae2fcb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283032F-5575-4AEA-B4C1-27340F7B4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6741" y="3483823"/>
              <a:ext cx="5482165" cy="229647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BEED73E-2DD7-484F-A504-3F613FBFCFCF}"/>
                    </a:ext>
                  </a:extLst>
                </p:cNvPr>
                <p:cNvSpPr txBox="1"/>
                <p:nvPr/>
              </p:nvSpPr>
              <p:spPr>
                <a:xfrm>
                  <a:off x="8839772" y="5703981"/>
                  <a:ext cx="27610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BEED73E-2DD7-484F-A504-3F613FBFCF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9772" y="5703981"/>
                  <a:ext cx="27610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3333" r="-8889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3D68F0-A9F8-47A7-B6D2-0F0D1A3EE835}"/>
                    </a:ext>
                  </a:extLst>
                </p:cNvPr>
                <p:cNvSpPr txBox="1"/>
                <p:nvPr/>
              </p:nvSpPr>
              <p:spPr>
                <a:xfrm>
                  <a:off x="5733584" y="4362624"/>
                  <a:ext cx="2814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3D68F0-A9F8-47A7-B6D2-0F0D1A3EE8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3584" y="4362624"/>
                  <a:ext cx="28142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3043" r="-6522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69E58C-348A-4081-9F77-0BBDEA98148F}"/>
                  </a:ext>
                </a:extLst>
              </p:cNvPr>
              <p:cNvSpPr txBox="1"/>
              <p:nvPr/>
            </p:nvSpPr>
            <p:spPr>
              <a:xfrm>
                <a:off x="273376" y="3032579"/>
                <a:ext cx="25496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69E58C-348A-4081-9F77-0BBDEA9814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76" y="3032579"/>
                <a:ext cx="2549606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502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2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3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49" y="3450037"/>
            <a:ext cx="4892958" cy="2295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96576" y="5991936"/>
            <a:ext cx="8752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https://www.mathworks.com/matlabcentral/fileexchange/62061-multi-class-svm</a:t>
            </a:r>
          </a:p>
        </p:txBody>
      </p:sp>
    </p:spTree>
    <p:extLst>
      <p:ext uri="{BB962C8B-B14F-4D97-AF65-F5344CB8AC3E}">
        <p14:creationId xmlns:p14="http://schemas.microsoft.com/office/powerpoint/2010/main" val="426118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5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0925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Classification: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classify high vs low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endParaRPr lang="en-US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/>
              <a:t>longitude: A measure of how far west a house is; a higher value is farther west</a:t>
            </a:r>
          </a:p>
          <a:p>
            <a:r>
              <a:rPr lang="en-US" sz="1200" dirty="0"/>
              <a:t>latitude: A measure of how far north a house is; a higher value is farther north</a:t>
            </a:r>
          </a:p>
          <a:p>
            <a:r>
              <a:rPr lang="en-US" sz="1200" dirty="0" err="1"/>
              <a:t>housingMedianAge</a:t>
            </a:r>
            <a:r>
              <a:rPr lang="en-US" sz="1200" dirty="0"/>
              <a:t>: Median age of a house within a block; a lower number is a newer building</a:t>
            </a:r>
          </a:p>
          <a:p>
            <a:r>
              <a:rPr lang="en-US" sz="1200" dirty="0" err="1"/>
              <a:t>totalRooms</a:t>
            </a:r>
            <a:r>
              <a:rPr lang="en-US" sz="1200" dirty="0"/>
              <a:t>: Total number of rooms within a block</a:t>
            </a:r>
          </a:p>
          <a:p>
            <a:r>
              <a:rPr lang="en-US" sz="1200" dirty="0" err="1"/>
              <a:t>totalBedrooms</a:t>
            </a:r>
            <a:r>
              <a:rPr lang="en-US" sz="1200" dirty="0"/>
              <a:t>: Total number of bedrooms within a block</a:t>
            </a:r>
          </a:p>
          <a:p>
            <a:r>
              <a:rPr lang="en-US" sz="1200" dirty="0"/>
              <a:t>population: Total number of people residing within a block</a:t>
            </a:r>
          </a:p>
          <a:p>
            <a:r>
              <a:rPr lang="en-US" sz="1200" dirty="0"/>
              <a:t>households: Total number of households, a group of people residing within a home unit, for a block</a:t>
            </a:r>
          </a:p>
          <a:p>
            <a:r>
              <a:rPr lang="en-US" sz="1200" dirty="0" err="1"/>
              <a:t>medianIncome</a:t>
            </a:r>
            <a:r>
              <a:rPr lang="en-US" sz="1200" dirty="0"/>
              <a:t>: Median income for households within a block of houses (measured in tens of thousands of US Dollars)</a:t>
            </a:r>
          </a:p>
          <a:p>
            <a:r>
              <a:rPr lang="en-US" sz="1200" b="1" dirty="0" err="1">
                <a:solidFill>
                  <a:srgbClr val="FF0000"/>
                </a:solidFill>
              </a:rPr>
              <a:t>medianHouseValue</a:t>
            </a:r>
            <a:r>
              <a:rPr lang="en-US" sz="1200" b="1" dirty="0">
                <a:solidFill>
                  <a:srgbClr val="FF0000"/>
                </a:solidFill>
              </a:rPr>
              <a:t>: Median house value for households within a block (measured in US Dollars)</a:t>
            </a:r>
          </a:p>
          <a:p>
            <a:r>
              <a:rPr lang="en-US" sz="1200" dirty="0" err="1"/>
              <a:t>oceanProximity</a:t>
            </a:r>
            <a:r>
              <a:rPr lang="en-US" sz="1200" dirty="0"/>
              <a:t>: Location of the house w.r.t ocean/sea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https://www.kaggle.com/camnugent/california-housing-prices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92DE8-463E-4930-9557-142585F48E61}"/>
              </a:ext>
            </a:extLst>
          </p:cNvPr>
          <p:cNvSpPr txBox="1"/>
          <p:nvPr/>
        </p:nvSpPr>
        <p:spPr>
          <a:xfrm>
            <a:off x="8430178" y="4412717"/>
            <a:ext cx="3421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Demo with N=5000 </a:t>
            </a:r>
          </a:p>
          <a:p>
            <a:r>
              <a:rPr lang="en-US" dirty="0">
                <a:solidFill>
                  <a:srgbClr val="002060"/>
                </a:solidFill>
              </a:rPr>
              <a:t>70% Training Data</a:t>
            </a:r>
          </a:p>
          <a:p>
            <a:r>
              <a:rPr lang="en-US" dirty="0">
                <a:solidFill>
                  <a:srgbClr val="002060"/>
                </a:solidFill>
              </a:rPr>
              <a:t>30% Test Data</a:t>
            </a:r>
          </a:p>
          <a:p>
            <a:r>
              <a:rPr lang="en-US" dirty="0">
                <a:solidFill>
                  <a:srgbClr val="002060"/>
                </a:solidFill>
              </a:rPr>
              <a:t>Models Trained: </a:t>
            </a:r>
          </a:p>
          <a:p>
            <a:r>
              <a:rPr lang="en-US" dirty="0">
                <a:solidFill>
                  <a:srgbClr val="002060"/>
                </a:solidFill>
              </a:rPr>
              <a:t>Logistic Regression </a:t>
            </a:r>
          </a:p>
          <a:p>
            <a:r>
              <a:rPr lang="en-US" dirty="0">
                <a:solidFill>
                  <a:srgbClr val="002060"/>
                </a:solidFill>
              </a:rPr>
              <a:t>SVM</a:t>
            </a:r>
          </a:p>
        </p:txBody>
      </p:sp>
    </p:spTree>
    <p:extLst>
      <p:ext uri="{BB962C8B-B14F-4D97-AF65-F5344CB8AC3E}">
        <p14:creationId xmlns:p14="http://schemas.microsoft.com/office/powerpoint/2010/main" val="8280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True Positive Rate = True Positive / Total Positive  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Negative Rate = True Negative / Total Negative = 1 – False Positive Rate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7116" y="2844176"/>
          <a:ext cx="3572208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04">
                  <a:extLst>
                    <a:ext uri="{9D8B030D-6E8A-4147-A177-3AD203B41FA5}">
                      <a16:colId xmlns:a16="http://schemas.microsoft.com/office/drawing/2014/main" val="3123410256"/>
                    </a:ext>
                  </a:extLst>
                </a:gridCol>
                <a:gridCol w="1786104">
                  <a:extLst>
                    <a:ext uri="{9D8B030D-6E8A-4147-A177-3AD203B41FA5}">
                      <a16:colId xmlns:a16="http://schemas.microsoft.com/office/drawing/2014/main" val="1782526857"/>
                    </a:ext>
                  </a:extLst>
                </a:gridCol>
              </a:tblGrid>
              <a:tr h="350976">
                <a:tc>
                  <a:txBody>
                    <a:bodyPr/>
                    <a:lstStyle/>
                    <a:p>
                      <a:r>
                        <a:rPr lang="en-US" dirty="0"/>
                        <a:t>True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3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False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9924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9659" y="2889310"/>
            <a:ext cx="85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True Class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34630" y="3755438"/>
            <a:ext cx="128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Predicted Class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090" y="2801045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0484" y="367701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7412" y="327834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1317" y="3602847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3497" y="2327521"/>
            <a:ext cx="261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Confusion Matrix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5189080" y="2984422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42748" y="2889310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Positive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189080" y="3390617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2480" y="3258642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Negative </a:t>
            </a:r>
          </a:p>
        </p:txBody>
      </p:sp>
    </p:spTree>
    <p:extLst>
      <p:ext uri="{BB962C8B-B14F-4D97-AF65-F5344CB8AC3E}">
        <p14:creationId xmlns:p14="http://schemas.microsoft.com/office/powerpoint/2010/main" val="827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CB008D15-D6B3-4161-84B6-08DBE89C36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15619" y="2234593"/>
            <a:ext cx="5158741" cy="4023360"/>
          </a:xfrm>
          <a:prstGeom prst="rect">
            <a:avLst/>
          </a:prstGeom>
        </p:spPr>
      </p:pic>
      <p:pic>
        <p:nvPicPr>
          <p:cNvPr id="20" name="Picture 19" descr="Chart, scatter chart&#10;&#10;Description automatically generated">
            <a:extLst>
              <a:ext uri="{FF2B5EF4-FFF2-40B4-BE49-F238E27FC236}">
                <a16:creationId xmlns:a16="http://schemas.microsoft.com/office/drawing/2014/main" id="{1A433B9A-E922-4001-BA2E-C101DD2376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56209" y="2417137"/>
            <a:ext cx="4349841" cy="371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9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>
                <a:solidFill>
                  <a:srgbClr val="002060"/>
                </a:solidFill>
                <a:latin typeface="Times New Roman"/>
                <a:cs typeface="Times New Roman"/>
              </a:rPr>
              <a:t>Demo Learner App in MATLAB - logistic regression 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Times New Roman"/>
              </a:rPr>
              <a:t>and linear SVM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08F08-CAF5-4D5E-B8C2-97AB33EBC78F}"/>
              </a:ext>
            </a:extLst>
          </p:cNvPr>
          <p:cNvSpPr txBox="1"/>
          <p:nvPr/>
        </p:nvSpPr>
        <p:spPr>
          <a:xfrm>
            <a:off x="1036319" y="2741460"/>
            <a:ext cx="65670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classificationLearner(Ttrain,</a:t>
            </a:r>
            <a:r>
              <a:rPr lang="it-IT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'hi_lo_label'</a:t>
            </a:r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95861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2: Raw Data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8B3FC3-6DB6-48B5-B716-331C62A20B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9" y="2521122"/>
            <a:ext cx="6208222" cy="36247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1165D1-01F9-4962-9572-F97364BF9941}"/>
              </a:ext>
            </a:extLst>
          </p:cNvPr>
          <p:cNvSpPr txBox="1"/>
          <p:nvPr/>
        </p:nvSpPr>
        <p:spPr>
          <a:xfrm>
            <a:off x="7398327" y="2671156"/>
            <a:ext cx="381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207 Missing values, replace with median values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91F81E-3C37-45C9-B30A-84F9780BB6C1}"/>
              </a:ext>
            </a:extLst>
          </p:cNvPr>
          <p:cNvSpPr txBox="1"/>
          <p:nvPr/>
        </p:nvSpPr>
        <p:spPr>
          <a:xfrm>
            <a:off x="7208520" y="3926034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ocean_proximity</a:t>
            </a:r>
            <a:r>
              <a:rPr lang="en-US" dirty="0"/>
              <a:t>: 20636×1 categorical</a:t>
            </a:r>
          </a:p>
          <a:p>
            <a:r>
              <a:rPr lang="en-US" dirty="0"/>
              <a:t>        Values:</a:t>
            </a:r>
          </a:p>
          <a:p>
            <a:r>
              <a:rPr lang="en-US" dirty="0"/>
              <a:t>            &lt;1H OCEAN       9135  </a:t>
            </a:r>
          </a:p>
          <a:p>
            <a:r>
              <a:rPr lang="en-US" dirty="0"/>
              <a:t>            INLAND          6550  </a:t>
            </a:r>
          </a:p>
          <a:p>
            <a:r>
              <a:rPr lang="en-US" dirty="0">
                <a:solidFill>
                  <a:srgbClr val="FF0000"/>
                </a:solidFill>
              </a:rPr>
              <a:t>            ISLAND             5  </a:t>
            </a:r>
          </a:p>
          <a:p>
            <a:r>
              <a:rPr lang="en-US" dirty="0"/>
              <a:t>            NEAR BAY        2289  </a:t>
            </a:r>
          </a:p>
          <a:p>
            <a:r>
              <a:rPr lang="en-US" dirty="0"/>
              <a:t>            NEAR OCEAN      2657 </a:t>
            </a:r>
          </a:p>
        </p:txBody>
      </p:sp>
    </p:spTree>
    <p:extLst>
      <p:ext uri="{BB962C8B-B14F-4D97-AF65-F5344CB8AC3E}">
        <p14:creationId xmlns:p14="http://schemas.microsoft.com/office/powerpoint/2010/main" val="26128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3: Correlation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FIND VARIABLE CORRELATIONS TO EACH OTHER AND THE MEDIAN_HOUSE_VALUE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D12AE8F-9454-4020-A649-846CC0FAD934}"/>
              </a:ext>
            </a:extLst>
          </p:cNvPr>
          <p:cNvPicPr/>
          <p:nvPr/>
        </p:nvPicPr>
        <p:blipFill rotWithShape="1">
          <a:blip r:embed="rId2"/>
          <a:srcRect l="9360" t="3031" r="7051" b="4896"/>
          <a:stretch/>
        </p:blipFill>
        <p:spPr bwMode="auto">
          <a:xfrm>
            <a:off x="2981150" y="2097300"/>
            <a:ext cx="7387591" cy="40233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698D12-A61C-478D-B64E-193E797EDD0C}"/>
              </a:ext>
            </a:extLst>
          </p:cNvPr>
          <p:cNvSpPr txBox="1"/>
          <p:nvPr/>
        </p:nvSpPr>
        <p:spPr>
          <a:xfrm>
            <a:off x="424642" y="6062809"/>
            <a:ext cx="6652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R,pp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corr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(table2array(T1(:,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select_vars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</a:p>
        </p:txBody>
      </p:sp>
    </p:spTree>
    <p:extLst>
      <p:ext uri="{BB962C8B-B14F-4D97-AF65-F5344CB8AC3E}">
        <p14:creationId xmlns:p14="http://schemas.microsoft.com/office/powerpoint/2010/main" val="223178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4: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 INTO TRAINING AND TEST DATA AND FIT LOGISTIC REGRESSION MODEL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 descr="Graphical user interface, table&#10;&#10;Description automatically generated with medium confidence">
            <a:extLst>
              <a:ext uri="{FF2B5EF4-FFF2-40B4-BE49-F238E27FC236}">
                <a16:creationId xmlns:a16="http://schemas.microsoft.com/office/drawing/2014/main" id="{15A21CA3-D924-4923-B059-8D4B276D18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70758" y="2543570"/>
            <a:ext cx="5943600" cy="3228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B93329-AB57-4574-B7C9-C31D30C97A76}"/>
              </a:ext>
            </a:extLst>
          </p:cNvPr>
          <p:cNvSpPr txBox="1"/>
          <p:nvPr/>
        </p:nvSpPr>
        <p:spPr>
          <a:xfrm>
            <a:off x="7680960" y="5253644"/>
            <a:ext cx="40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Remove Insignificant features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B5179-8062-43E0-AC5F-FDD45D686844}"/>
              </a:ext>
            </a:extLst>
          </p:cNvPr>
          <p:cNvSpPr txBox="1"/>
          <p:nvPr/>
        </p:nvSpPr>
        <p:spPr>
          <a:xfrm>
            <a:off x="6943898" y="323472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(:,1:9) table(y)],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6709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5: Outliers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DIAGNOSTICS OF MODELS- IDENTIFY OUTLIERS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86300B-7E41-4EEF-A11C-4DC01C3703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051" y="2050474"/>
            <a:ext cx="5108864" cy="37697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B12919-A37B-40CE-AD50-691EBBBB8979}"/>
              </a:ext>
            </a:extLst>
          </p:cNvPr>
          <p:cNvSpPr txBox="1"/>
          <p:nvPr/>
        </p:nvSpPr>
        <p:spPr>
          <a:xfrm>
            <a:off x="717666" y="265708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mdl1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(:,[1:4 6:8]) table(y,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variablenames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Hi_lo_label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73151-3020-425F-8B56-C2AD135EF1F7}"/>
              </a:ext>
            </a:extLst>
          </p:cNvPr>
          <p:cNvSpPr txBox="1"/>
          <p:nvPr/>
        </p:nvSpPr>
        <p:spPr>
          <a:xfrm>
            <a:off x="769106" y="402126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plotDiagnostics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(mdl1,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'leverage'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7F7BC7-028F-8E4B-BB04-D786E7A68261}"/>
              </a:ext>
            </a:extLst>
          </p:cNvPr>
          <p:cNvSpPr txBox="1"/>
          <p:nvPr/>
        </p:nvSpPr>
        <p:spPr>
          <a:xfrm>
            <a:off x="1260718" y="5324036"/>
            <a:ext cx="3134033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Demo with MATLAB</a:t>
            </a:r>
            <a:endParaRPr lang="en-US" sz="2400" b="0" i="0" u="none" strike="noStrike" baseline="0" dirty="0">
              <a:solidFill>
                <a:srgbClr val="002060"/>
              </a:solidFill>
              <a:latin typeface="Times New Roman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73301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6: Classification (Clean Data)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MODEL FOR TWO CLASS CLASSIFICATION (Logistic Regression)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C5E0-E4B4-42C7-8A31-D36EB6E6C8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86" y="2159402"/>
            <a:ext cx="5370714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3E1A3-0213-463C-A9B9-23187B871669}"/>
              </a:ext>
            </a:extLst>
          </p:cNvPr>
          <p:cNvSpPr txBox="1"/>
          <p:nvPr/>
        </p:nvSpPr>
        <p:spPr>
          <a:xfrm>
            <a:off x="7492538" y="3646516"/>
            <a:ext cx="218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5C6032-9E6D-4EC6-B198-51D7335A8B9E}"/>
              </a:ext>
            </a:extLst>
          </p:cNvPr>
          <p:cNvSpPr txBox="1"/>
          <p:nvPr/>
        </p:nvSpPr>
        <p:spPr>
          <a:xfrm>
            <a:off x="7054735" y="4649585"/>
            <a:ext cx="258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Missing Values</a:t>
            </a:r>
          </a:p>
          <a:p>
            <a:r>
              <a:rPr lang="en-US" dirty="0"/>
              <a:t>Insignificant Features</a:t>
            </a:r>
          </a:p>
          <a:p>
            <a:r>
              <a:rPr lang="en-US" dirty="0"/>
              <a:t>Outliers</a:t>
            </a:r>
          </a:p>
        </p:txBody>
      </p:sp>
    </p:spTree>
    <p:extLst>
      <p:ext uri="{BB962C8B-B14F-4D97-AF65-F5344CB8AC3E}">
        <p14:creationId xmlns:p14="http://schemas.microsoft.com/office/powerpoint/2010/main" val="399784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93" y="2399272"/>
            <a:ext cx="5003759" cy="3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6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7: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REGULARIZATION OF VARIABLES DONE AUTOMATICALLY, NO NEED TO CHOOSE FEATURES SEPARATELY AS WAS DONE EARLIER FOR LOGISTIC REGRESSION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919146-8ECA-41B1-931C-CB12228E69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" y="2379345"/>
            <a:ext cx="5326380" cy="39928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295893" y="2896806"/>
            <a:ext cx="2189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  <a:p>
            <a:endParaRPr lang="en-US" dirty="0"/>
          </a:p>
          <a:p>
            <a:r>
              <a:rPr lang="en-US" dirty="0"/>
              <a:t>Linear SVM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43D2C-84E2-4C23-8422-16B2B3974145}"/>
              </a:ext>
            </a:extLst>
          </p:cNvPr>
          <p:cNvSpPr txBox="1"/>
          <p:nvPr/>
        </p:nvSpPr>
        <p:spPr>
          <a:xfrm>
            <a:off x="4291247" y="4801843"/>
            <a:ext cx="773637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800" b="0" i="0" u="none" strike="noStrike" baseline="0" err="1">
                <a:solidFill>
                  <a:srgbClr val="000000"/>
                </a:solidFill>
                <a:latin typeface="Courier New"/>
                <a:cs typeface="Courier New"/>
              </a:rPr>
              <a:t>SVMModel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fitcsvm(Ttrain(:,1:9),y,</a:t>
            </a:r>
            <a:r>
              <a:rPr lang="en-US" sz="1800" b="0" i="0" u="none" strike="noStrike" baseline="0">
                <a:solidFill>
                  <a:srgbClr val="AA04F9"/>
                </a:solidFill>
                <a:latin typeface="Courier New"/>
                <a:cs typeface="Courier New"/>
              </a:rPr>
              <a:t>'standardize'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,true);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C20A21-1C78-4A1D-4C17-A717F3505CA2}"/>
              </a:ext>
            </a:extLst>
          </p:cNvPr>
          <p:cNvSpPr txBox="1"/>
          <p:nvPr/>
        </p:nvSpPr>
        <p:spPr>
          <a:xfrm>
            <a:off x="4599753" y="5459895"/>
            <a:ext cx="7343088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>
                <a:latin typeface="Times New Roman"/>
                <a:cs typeface="Calibri"/>
              </a:rPr>
              <a:t>Demo Logistic Regression and SVM binary classification with cleaned up data - PYTHON</a:t>
            </a:r>
            <a:endParaRPr lang="en-US" sz="2400" b="0" i="0" u="none" strike="noStrike" baseline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44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8: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LINEAR vs RADIAL BASIS FUNCTION (RBF) KERNEL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492538" y="3646516"/>
            <a:ext cx="285296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1: Age of House</a:t>
            </a:r>
          </a:p>
          <a:p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X2: Median Income</a:t>
            </a:r>
            <a:endParaRPr lang="en-US">
              <a:latin typeface="Courier New"/>
              <a:cs typeface="Courier New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CD81A-51EB-4261-A1DC-5D3CCD208C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310939"/>
            <a:ext cx="5472545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878BCA-19EC-4E86-942A-9F909B33E83A}"/>
              </a:ext>
            </a:extLst>
          </p:cNvPr>
          <p:cNvSpPr txBox="1"/>
          <p:nvPr/>
        </p:nvSpPr>
        <p:spPr>
          <a:xfrm>
            <a:off x="6966065" y="246432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x2],y1);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8E0CA6-A948-4CAE-AA85-3CA9CABD97F7}"/>
              </a:ext>
            </a:extLst>
          </p:cNvPr>
          <p:cNvSpPr txBox="1"/>
          <p:nvPr/>
        </p:nvSpPr>
        <p:spPr>
          <a:xfrm>
            <a:off x="6096000" y="2933319"/>
            <a:ext cx="6531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'KernelFunction'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'rbf'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873A6D-E382-B35D-DC8F-8A38F39525A2}"/>
              </a:ext>
            </a:extLst>
          </p:cNvPr>
          <p:cNvSpPr txBox="1"/>
          <p:nvPr/>
        </p:nvSpPr>
        <p:spPr>
          <a:xfrm>
            <a:off x="6681376" y="4764935"/>
            <a:ext cx="42663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Demo SVM decision </a:t>
            </a:r>
            <a:r>
              <a:rPr lang="en-US" sz="2400">
                <a:solidFill>
                  <a:srgbClr val="002060"/>
                </a:solidFill>
                <a:latin typeface="Times New Roman"/>
                <a:cs typeface="Courier New"/>
              </a:rPr>
              <a:t>boundaries with MATLAB</a:t>
            </a:r>
            <a:endParaRPr lang="en-US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853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9: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CLASS vs REST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D130ED-54E1-4424-9FB4-4A282ED541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" y="2394065"/>
            <a:ext cx="3512474" cy="3189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4FB3F7-E617-4D56-A048-1DB80006D12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4" y="2394063"/>
            <a:ext cx="3846021" cy="3189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F00AB7-3595-4208-A6A3-73AA8CE6CC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505" y="2394063"/>
            <a:ext cx="3948890" cy="31120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F0C0DF-74BE-431A-B583-439A41817E6A}"/>
              </a:ext>
            </a:extLst>
          </p:cNvPr>
          <p:cNvSpPr txBox="1"/>
          <p:nvPr/>
        </p:nvSpPr>
        <p:spPr>
          <a:xfrm>
            <a:off x="8636921" y="1801783"/>
            <a:ext cx="351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Also perform one to one class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297258-7D9A-4E03-B4F9-E43945E1436A}"/>
              </a:ext>
            </a:extLst>
          </p:cNvPr>
          <p:cNvSpPr txBox="1"/>
          <p:nvPr/>
        </p:nvSpPr>
        <p:spPr>
          <a:xfrm>
            <a:off x="105294" y="5474377"/>
            <a:ext cx="119980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'Coding'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,coding,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5738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10: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 vs MOD vs HIGH</a:t>
            </a: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C5C504-B5DD-4174-8FF6-535541790B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62" y="1825625"/>
            <a:ext cx="6608618" cy="4226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C318ED-CF7A-40FB-AE45-4589C34D7C0B}"/>
              </a:ext>
            </a:extLst>
          </p:cNvPr>
          <p:cNvSpPr txBox="1"/>
          <p:nvPr/>
        </p:nvSpPr>
        <p:spPr>
          <a:xfrm>
            <a:off x="392755" y="2675129"/>
            <a:ext cx="47160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FitPosterior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,true,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low'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'mod'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'high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'Verbose'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6D8C34-A5F9-870D-6B3D-DCA514904999}"/>
              </a:ext>
            </a:extLst>
          </p:cNvPr>
          <p:cNvSpPr txBox="1"/>
          <p:nvPr/>
        </p:nvSpPr>
        <p:spPr>
          <a:xfrm>
            <a:off x="622247" y="4973870"/>
            <a:ext cx="42663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002060"/>
                </a:solidFill>
                <a:latin typeface="Times New Roman"/>
                <a:cs typeface="Courier New"/>
              </a:rPr>
              <a:t>Demo SVM Multi-class classification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 with MATLAB</a:t>
            </a:r>
            <a:endParaRPr lang="en-US"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54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divides the data into different groups 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 at the raw data and understand features in relation to class designation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codes are available to perform classification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6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693086" y="4199089"/>
            <a:ext cx="4039153" cy="1806983"/>
            <a:chOff x="3962400" y="3960279"/>
            <a:chExt cx="4039153" cy="1806983"/>
          </a:xfrm>
        </p:grpSpPr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4039153" y="4751599"/>
              <a:ext cx="39624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Pre-Vent</a:t>
              </a:r>
              <a:endParaRPr lang="en-US" sz="1200" dirty="0"/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Institute Of Health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Grant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(Analytical Core PI, UT-Tyler)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N. </a:t>
              </a:r>
              <a:r>
                <a:rPr kumimoji="0" lang="en-US" sz="1200" b="1" i="1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Ambal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(PI, Univ. of Alabama,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Birmingham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962400" y="3960279"/>
              <a:ext cx="1583873" cy="783426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9388" y="3551389"/>
            <a:ext cx="4799444" cy="2772728"/>
            <a:chOff x="492967" y="3733800"/>
            <a:chExt cx="4799444" cy="2772728"/>
          </a:xfrm>
        </p:grpSpPr>
        <p:pic>
          <p:nvPicPr>
            <p:cNvPr id="25" name="Picture 24" descr="va_logo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967" y="3733800"/>
              <a:ext cx="1295400" cy="1295400"/>
            </a:xfrm>
            <a:prstGeom prst="rect">
              <a:avLst/>
            </a:prstGeom>
          </p:spPr>
        </p:pic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09600" y="4936868"/>
              <a:ext cx="468281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sensor system and associated algorithm to track suicidal ideation from movement variability and develop a novel objective marker of suicidal ideation and behavior risk in veterans.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Clinical Science Research and Development  Grant (approved for funding),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(site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E.G. Smith (Project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VA)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Salvatore (Investigator, Harvard University)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1774109"/>
            <a:ext cx="7640309" cy="1944977"/>
            <a:chOff x="3613249" y="3638572"/>
            <a:chExt cx="8093837" cy="220897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782286" y="4680784"/>
              <a:ext cx="3962400" cy="943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SBIR: RAE (Realize, Analyze, Engage) - A digital biomarker based detection and intervention system for stress and carvings during recovery from substance abuse disorders.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PIs: M. Reinhardt, S. Carreiro, P. Indic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613249" y="3828504"/>
              <a:ext cx="1657349" cy="81977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5966" y="3638572"/>
              <a:ext cx="1064909" cy="1064909"/>
            </a:xfrm>
            <a:prstGeom prst="rect">
              <a:avLst/>
            </a:prstGeom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7744686" y="4694023"/>
              <a:ext cx="3962400" cy="1153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STARs Award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The University of Texas System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P. Indic  (PI, UT 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9D1533A-4FE4-47D5-9C57-E9197834E0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50"/>
          <a:stretch/>
        </p:blipFill>
        <p:spPr>
          <a:xfrm>
            <a:off x="8732239" y="4146637"/>
            <a:ext cx="1538423" cy="760945"/>
          </a:xfrm>
          <a:prstGeom prst="rect">
            <a:avLst/>
          </a:prstGeom>
        </p:spPr>
      </p:pic>
      <p:sp>
        <p:nvSpPr>
          <p:cNvPr id="35" name="Rectangle 1">
            <a:extLst>
              <a:ext uri="{FF2B5EF4-FFF2-40B4-BE49-F238E27FC236}">
                <a16:creationId xmlns:a16="http://schemas.microsoft.com/office/drawing/2014/main" id="{4618958F-A547-4F05-B52B-8F9C4BB11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052" y="4939122"/>
            <a:ext cx="396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i="1" dirty="0" err="1"/>
              <a:t>ViSiON</a:t>
            </a:r>
            <a:endParaRPr lang="en-US" sz="1200" dirty="0"/>
          </a:p>
          <a:p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National Institute Of Health</a:t>
            </a:r>
            <a:r>
              <a:rPr kumimoji="0" lang="en-US" sz="1200" b="0" i="0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Grant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(Co-Investigator &amp; site PI 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P. Ramanand (Co-Investigator,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N.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Ambal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(PI, Univ. of Alabama,</a:t>
            </a:r>
            <a:r>
              <a:rPr kumimoji="0" lang="en-US" sz="1200" b="1" i="1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Birmingham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 descr="A picture containing logo&#10;&#10;Description automatically generated">
            <a:extLst>
              <a:ext uri="{FF2B5EF4-FFF2-40B4-BE49-F238E27FC236}">
                <a16:creationId xmlns:a16="http://schemas.microsoft.com/office/drawing/2014/main" id="{E4256B3E-8AB0-45F7-95CB-9F2249F14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548" y="2637642"/>
            <a:ext cx="5749151" cy="731476"/>
          </a:xfrm>
          <a:prstGeom prst="rect">
            <a:avLst/>
          </a:prstGeom>
        </p:spPr>
      </p:pic>
      <p:pic>
        <p:nvPicPr>
          <p:cNvPr id="21" name="Picture 20" descr="A picture containing logo&#10;&#10;Description automatically generated">
            <a:extLst>
              <a:ext uri="{FF2B5EF4-FFF2-40B4-BE49-F238E27FC236}">
                <a16:creationId xmlns:a16="http://schemas.microsoft.com/office/drawing/2014/main" id="{2EC882D1-6FEB-4112-9ECC-9AE81E182C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340"/>
            <a:ext cx="5525669" cy="101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9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36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1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47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39981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126709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489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6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3838</TotalTime>
  <Words>1434</Words>
  <Application>Microsoft Office PowerPoint</Application>
  <PresentationFormat>Widescreen</PresentationFormat>
  <Paragraphs>322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Consolas</vt:lpstr>
      <vt:lpstr>Courier New</vt:lpstr>
      <vt:lpstr>Times New Roman</vt:lpstr>
      <vt:lpstr>Wingdings</vt:lpstr>
      <vt:lpstr>Retrospect</vt:lpstr>
      <vt:lpstr> </vt:lpstr>
      <vt:lpstr>ANALYSIS PLATFORM</vt:lpstr>
      <vt:lpstr>ANALYSIS PLATFORM</vt:lpstr>
      <vt:lpstr>OUTLINE</vt:lpstr>
      <vt:lpstr>OUTLINE</vt:lpstr>
      <vt:lpstr>INTRODUCTION</vt:lpstr>
      <vt:lpstr>INTRODUCTION</vt:lpstr>
      <vt:lpstr>OUTLINE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SECTION 1: Learner App</vt:lpstr>
      <vt:lpstr>SECTION 1: Learner App</vt:lpstr>
      <vt:lpstr>SECTION 1: Learner App</vt:lpstr>
      <vt:lpstr>SECTION 1: Learner App</vt:lpstr>
      <vt:lpstr>SECTION 2: Raw Data Analysis</vt:lpstr>
      <vt:lpstr>SECTION 3: Correlation Analysis</vt:lpstr>
      <vt:lpstr>SECTION 4: Logistic Regression</vt:lpstr>
      <vt:lpstr>SECTION 5: Outliers </vt:lpstr>
      <vt:lpstr>SECTION 6: Classification (Clean Data)</vt:lpstr>
      <vt:lpstr>SECTION 7: SVM Classification </vt:lpstr>
      <vt:lpstr>SECTION 8: SVM Classification </vt:lpstr>
      <vt:lpstr>SECTION 9: Multiclassification (SVM)</vt:lpstr>
      <vt:lpstr>SECTION 10: Multiclassification (SVM)</vt:lpstr>
      <vt:lpstr>CONCLUSION</vt:lpstr>
      <vt:lpstr>THANK YOU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367</cp:revision>
  <dcterms:created xsi:type="dcterms:W3CDTF">2019-04-04T01:53:22Z</dcterms:created>
  <dcterms:modified xsi:type="dcterms:W3CDTF">2024-03-29T14:47:52Z</dcterms:modified>
</cp:coreProperties>
</file>