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338" r:id="rId3"/>
    <p:sldId id="365" r:id="rId4"/>
    <p:sldId id="372" r:id="rId5"/>
    <p:sldId id="366" r:id="rId6"/>
    <p:sldId id="400" r:id="rId7"/>
    <p:sldId id="401" r:id="rId8"/>
    <p:sldId id="373" r:id="rId9"/>
    <p:sldId id="402" r:id="rId10"/>
    <p:sldId id="403" r:id="rId11"/>
    <p:sldId id="404" r:id="rId12"/>
    <p:sldId id="405" r:id="rId13"/>
    <p:sldId id="406" r:id="rId14"/>
    <p:sldId id="340" r:id="rId15"/>
    <p:sldId id="374" r:id="rId16"/>
    <p:sldId id="408" r:id="rId17"/>
    <p:sldId id="409" r:id="rId18"/>
    <p:sldId id="410" r:id="rId19"/>
    <p:sldId id="412" r:id="rId20"/>
    <p:sldId id="411" r:id="rId21"/>
    <p:sldId id="413" r:id="rId22"/>
    <p:sldId id="414" r:id="rId23"/>
    <p:sldId id="415" r:id="rId24"/>
    <p:sldId id="416" r:id="rId25"/>
    <p:sldId id="420" r:id="rId26"/>
    <p:sldId id="421" r:id="rId27"/>
    <p:sldId id="367" r:id="rId28"/>
    <p:sldId id="422" r:id="rId29"/>
    <p:sldId id="423" r:id="rId30"/>
    <p:sldId id="426" r:id="rId31"/>
    <p:sldId id="427" r:id="rId32"/>
    <p:sldId id="428" r:id="rId33"/>
    <p:sldId id="424" r:id="rId34"/>
    <p:sldId id="417" r:id="rId35"/>
    <p:sldId id="430" r:id="rId36"/>
    <p:sldId id="429" r:id="rId37"/>
    <p:sldId id="431" r:id="rId38"/>
    <p:sldId id="433" r:id="rId39"/>
    <p:sldId id="432" r:id="rId40"/>
    <p:sldId id="291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2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2" y="3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05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6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6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88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11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7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16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8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55D16CB-4D25-4406-9B07-8BE179F55300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85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67298-9FC3-467F-960A-00C86EF89B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484756"/>
            <a:ext cx="6801321" cy="2777951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6BEC4C-6E6C-4D27-9E84-FFD0A401F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45856" y="2690051"/>
            <a:ext cx="8149701" cy="1358283"/>
          </a:xfrm>
        </p:spPr>
        <p:txBody>
          <a:bodyPr anchor="ctr">
            <a:normAutofit/>
          </a:bodyPr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PREMANANDA Indic, Ph.D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11" name="Picture 10" descr="A close up of a sign&#10;&#10;Description generated with high confidence">
            <a:extLst>
              <a:ext uri="{FF2B5EF4-FFF2-40B4-BE49-F238E27FC236}">
                <a16:creationId xmlns:a16="http://schemas.microsoft.com/office/drawing/2014/main" id="{0AA472BC-2480-4833-830D-2A87D1C4A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95549" cy="16856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1114DF-30FF-4490-B7D5-491C030A9BED}"/>
              </a:ext>
            </a:extLst>
          </p:cNvPr>
          <p:cNvSpPr txBox="1"/>
          <p:nvPr/>
        </p:nvSpPr>
        <p:spPr>
          <a:xfrm>
            <a:off x="2481892" y="3618315"/>
            <a:ext cx="7684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ELECTRICAL ENGINEERING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F683AC-5857-4366-AF38-7A947D87DFD9}"/>
              </a:ext>
            </a:extLst>
          </p:cNvPr>
          <p:cNvSpPr txBox="1"/>
          <p:nvPr/>
        </p:nvSpPr>
        <p:spPr>
          <a:xfrm>
            <a:off x="1795549" y="2562885"/>
            <a:ext cx="9135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ANALYTICS &amp; MACHINE LEARNING</a:t>
            </a:r>
          </a:p>
          <a:p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20" y="5203403"/>
            <a:ext cx="6003900" cy="10752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106" y="5499587"/>
            <a:ext cx="5697555" cy="63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3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5256" y="2731183"/>
            <a:ext cx="1905000" cy="14377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19" name="Group 22"/>
          <p:cNvGrpSpPr>
            <a:grpSpLocks/>
          </p:cNvGrpSpPr>
          <p:nvPr/>
        </p:nvGrpSpPr>
        <p:grpSpPr bwMode="auto">
          <a:xfrm>
            <a:off x="743767" y="2489801"/>
            <a:ext cx="7069138" cy="2304741"/>
            <a:chOff x="1917505" y="3908071"/>
            <a:chExt cx="7068474" cy="2304849"/>
          </a:xfrm>
        </p:grpSpPr>
        <p:pic>
          <p:nvPicPr>
            <p:cNvPr id="20" name="Picture 3" descr="CEO fig 3 GA Scoring Workp 1119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789" b="9233"/>
            <a:stretch/>
          </p:blipFill>
          <p:spPr bwMode="auto">
            <a:xfrm>
              <a:off x="2145190" y="3908071"/>
              <a:ext cx="6840789" cy="2272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6"/>
            <p:cNvSpPr>
              <a:spLocks/>
            </p:cNvSpPr>
            <p:nvPr/>
          </p:nvSpPr>
          <p:spPr bwMode="auto">
            <a:xfrm>
              <a:off x="2221085" y="4341570"/>
              <a:ext cx="150812" cy="1593850"/>
            </a:xfrm>
            <a:prstGeom prst="leftBrace">
              <a:avLst>
                <a:gd name="adj1" fmla="val 88070"/>
                <a:gd name="adj2" fmla="val 50000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019175" eaLnBrk="1" fontAlgn="base" latinLnBrk="0" hangingPunct="1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 rot="-5400000">
              <a:off x="1173761" y="5161209"/>
              <a:ext cx="1671638" cy="184150"/>
            </a:xfrm>
            <a:prstGeom prst="rect">
              <a:avLst/>
            </a:pr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1019175" eaLnBrk="1" fontAlgn="base" latinLnBrk="0" hangingPunct="1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Respiratory Muscles</a:t>
              </a: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448770" y="5938282"/>
              <a:ext cx="1822450" cy="274638"/>
            </a:xfrm>
            <a:prstGeom prst="rect">
              <a:avLst/>
            </a:pr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10191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Nasal Airway Pressure</a:t>
              </a: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2524665" y="5100520"/>
              <a:ext cx="887413" cy="274637"/>
            </a:xfrm>
            <a:prstGeom prst="rect">
              <a:avLst/>
            </a:pr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10191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Abdomen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2524665" y="4265675"/>
              <a:ext cx="963613" cy="274637"/>
            </a:xfrm>
            <a:prstGeom prst="rect">
              <a:avLst/>
            </a:prstGeom>
            <a:solidFill>
              <a:srgbClr val="BB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1019175"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10191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Chest Wall</a:t>
              </a: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19" y="4257204"/>
            <a:ext cx="2430884" cy="112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7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5256" y="2731183"/>
            <a:ext cx="1905000" cy="14377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19" y="4257204"/>
            <a:ext cx="2430884" cy="1121197"/>
          </a:xfrm>
          <a:prstGeom prst="rect">
            <a:avLst/>
          </a:prstGeom>
        </p:spPr>
      </p:pic>
      <p:pic>
        <p:nvPicPr>
          <p:cNvPr id="15" name="Picture 5" descr="wavelet 05-25-09.jpg"/>
          <p:cNvPicPr>
            <a:picLocks noChangeAspect="1"/>
          </p:cNvPicPr>
          <p:nvPr/>
        </p:nvPicPr>
        <p:blipFill rotWithShape="1">
          <a:blip r:embed="rId4" cstate="print"/>
          <a:srcRect r="46503" b="65315"/>
          <a:stretch/>
        </p:blipFill>
        <p:spPr bwMode="auto">
          <a:xfrm>
            <a:off x="762297" y="1737360"/>
            <a:ext cx="4073622" cy="157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wavelet 05-25-09.jpg"/>
          <p:cNvPicPr>
            <a:picLocks noChangeAspect="1"/>
          </p:cNvPicPr>
          <p:nvPr/>
        </p:nvPicPr>
        <p:blipFill rotWithShape="1">
          <a:blip r:embed="rId4" cstate="print"/>
          <a:srcRect l="53497" r="931" b="65191"/>
          <a:stretch/>
        </p:blipFill>
        <p:spPr bwMode="auto">
          <a:xfrm>
            <a:off x="4835919" y="1737360"/>
            <a:ext cx="3470177" cy="157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29" y="3291302"/>
            <a:ext cx="3917989" cy="29384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8775" y="3291302"/>
            <a:ext cx="3755224" cy="288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5256" y="2731183"/>
            <a:ext cx="1905000" cy="14377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19" y="4257204"/>
            <a:ext cx="2430884" cy="1121197"/>
          </a:xfrm>
          <a:prstGeom prst="rect">
            <a:avLst/>
          </a:prstGeom>
        </p:spPr>
      </p:pic>
      <p:pic>
        <p:nvPicPr>
          <p:cNvPr id="15" name="Picture 5" descr="wavelet 05-25-09.jpg"/>
          <p:cNvPicPr>
            <a:picLocks noChangeAspect="1"/>
          </p:cNvPicPr>
          <p:nvPr/>
        </p:nvPicPr>
        <p:blipFill rotWithShape="1">
          <a:blip r:embed="rId4" cstate="print"/>
          <a:srcRect r="46503" b="65315"/>
          <a:stretch/>
        </p:blipFill>
        <p:spPr bwMode="auto">
          <a:xfrm>
            <a:off x="762297" y="1737360"/>
            <a:ext cx="4073622" cy="157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wavelet 05-25-09.jpg"/>
          <p:cNvPicPr>
            <a:picLocks noChangeAspect="1"/>
          </p:cNvPicPr>
          <p:nvPr/>
        </p:nvPicPr>
        <p:blipFill rotWithShape="1">
          <a:blip r:embed="rId4" cstate="print"/>
          <a:srcRect l="53497" r="931" b="65191"/>
          <a:stretch/>
        </p:blipFill>
        <p:spPr bwMode="auto">
          <a:xfrm>
            <a:off x="4835919" y="1737360"/>
            <a:ext cx="3470177" cy="157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3150828" y="6022654"/>
            <a:ext cx="9037320" cy="29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058" tIns="41029" rIns="82058" bIns="41029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US" sz="1400" i="1" dirty="0"/>
              <a:t>Bloch-Salisbury E, Indic P, </a:t>
            </a:r>
            <a:r>
              <a:rPr lang="en-US" sz="1400" i="1" dirty="0" err="1"/>
              <a:t>Bednarek</a:t>
            </a:r>
            <a:r>
              <a:rPr lang="en-US" sz="1400" i="1" dirty="0"/>
              <a:t> F, and Paydarfar D, </a:t>
            </a:r>
            <a:r>
              <a:rPr lang="en-US" sz="1400" i="1" dirty="0" smtClean="0"/>
              <a:t>J </a:t>
            </a:r>
            <a:r>
              <a:rPr lang="en-US" sz="1400" i="1" dirty="0" err="1"/>
              <a:t>Appl</a:t>
            </a:r>
            <a:r>
              <a:rPr lang="en-US" sz="1400" i="1" dirty="0"/>
              <a:t> Physiol., </a:t>
            </a:r>
            <a:r>
              <a:rPr lang="en-US" sz="1400" i="1" dirty="0" smtClean="0"/>
              <a:t>2009, 107</a:t>
            </a:r>
            <a:r>
              <a:rPr lang="en-US" sz="1400" i="1" dirty="0"/>
              <a:t>: </a:t>
            </a:r>
            <a:r>
              <a:rPr lang="en-US" sz="1400" i="1" dirty="0" smtClean="0"/>
              <a:t>1017-1027</a:t>
            </a:r>
            <a:endParaRPr lang="en-US" sz="1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450" y="3309791"/>
            <a:ext cx="3553098" cy="259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583323" y="1542244"/>
            <a:ext cx="6189539" cy="4403630"/>
            <a:chOff x="229651" y="1524000"/>
            <a:chExt cx="6704549" cy="4648200"/>
          </a:xfrm>
        </p:grpSpPr>
        <p:grpSp>
          <p:nvGrpSpPr>
            <p:cNvPr id="39" name="Group 22"/>
            <p:cNvGrpSpPr>
              <a:grpSpLocks/>
            </p:cNvGrpSpPr>
            <p:nvPr/>
          </p:nvGrpSpPr>
          <p:grpSpPr bwMode="auto">
            <a:xfrm>
              <a:off x="229651" y="1828800"/>
              <a:ext cx="3123149" cy="2514600"/>
              <a:chOff x="1762893" y="1381665"/>
              <a:chExt cx="7223086" cy="5286625"/>
            </a:xfrm>
          </p:grpSpPr>
          <p:pic>
            <p:nvPicPr>
              <p:cNvPr id="55" name="Picture 3" descr="CEO fig 3 GA Scoring Workp 11190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5190" y="1381665"/>
                <a:ext cx="6840789" cy="5286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AutoShape 6"/>
              <p:cNvSpPr>
                <a:spLocks/>
              </p:cNvSpPr>
              <p:nvPr/>
            </p:nvSpPr>
            <p:spPr bwMode="auto">
              <a:xfrm>
                <a:off x="2221085" y="4341570"/>
                <a:ext cx="150812" cy="1593850"/>
              </a:xfrm>
              <a:prstGeom prst="leftBrace">
                <a:avLst>
                  <a:gd name="adj1" fmla="val 88070"/>
                  <a:gd name="adj2" fmla="val 50000"/>
                </a:avLst>
              </a:prstGeom>
              <a:noFill/>
              <a:ln w="28575">
                <a:solidFill>
                  <a:srgbClr val="44546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1019175" eaLnBrk="1" fontAlgn="auto" latinLnBrk="0" hangingPunct="1">
                  <a:lnSpc>
                    <a:spcPct val="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Text Box 7"/>
              <p:cNvSpPr txBox="1">
                <a:spLocks noChangeArrowheads="1"/>
              </p:cNvSpPr>
              <p:nvPr/>
            </p:nvSpPr>
            <p:spPr bwMode="auto">
              <a:xfrm rot="16200000">
                <a:off x="824626" y="4963246"/>
                <a:ext cx="2250827" cy="374294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defTabSz="1019175" eaLnBrk="1" fontAlgn="auto" latinLnBrk="0" hangingPunct="1">
                  <a:lnSpc>
                    <a:spcPct val="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</a:rPr>
                  <a:t>Respiration</a:t>
                </a:r>
                <a:endPara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58" name="Text Box 17"/>
              <p:cNvSpPr txBox="1">
                <a:spLocks noChangeArrowheads="1"/>
              </p:cNvSpPr>
              <p:nvPr/>
            </p:nvSpPr>
            <p:spPr bwMode="auto">
              <a:xfrm>
                <a:off x="1917506" y="3290724"/>
                <a:ext cx="3380574" cy="273200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 bIns="0">
                <a:spAutoFit/>
              </a:bodyPr>
              <a:lstStyle>
                <a:lvl1pPr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defTabSz="101917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</a:rPr>
                  <a:t>Oxygen Desaturation</a:t>
                </a:r>
                <a:endPara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59" name="Text Box 17"/>
              <p:cNvSpPr txBox="1">
                <a:spLocks noChangeArrowheads="1"/>
              </p:cNvSpPr>
              <p:nvPr/>
            </p:nvSpPr>
            <p:spPr bwMode="auto">
              <a:xfrm>
                <a:off x="2448769" y="2292406"/>
                <a:ext cx="1927334" cy="258825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 bIns="0">
                <a:spAutoFit/>
              </a:bodyPr>
              <a:lstStyle>
                <a:lvl1pPr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1019175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1019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defTabSz="101917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</a:rPr>
                  <a:t>Heart Rate</a:t>
                </a:r>
              </a:p>
            </p:txBody>
          </p:sp>
          <p:sp>
            <p:nvSpPr>
              <p:cNvPr id="60" name="Rectangle 33"/>
              <p:cNvSpPr>
                <a:spLocks noChangeArrowheads="1"/>
              </p:cNvSpPr>
              <p:nvPr/>
            </p:nvSpPr>
            <p:spPr bwMode="auto">
              <a:xfrm>
                <a:off x="2372875" y="1609350"/>
                <a:ext cx="6375180" cy="303580"/>
              </a:xfrm>
              <a:prstGeom prst="rect">
                <a:avLst/>
              </a:prstGeom>
              <a:solidFill>
                <a:srgbClr val="4472C4"/>
              </a:solidFill>
              <a:ln w="9525" algn="ctr">
                <a:solidFill>
                  <a:srgbClr val="4472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101917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304800" y="4876800"/>
              <a:ext cx="1676400" cy="1295400"/>
            </a:xfrm>
            <a:prstGeom prst="rect">
              <a:avLst/>
            </a:prstGeom>
            <a:solidFill>
              <a:srgbClr val="FFCC66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29200" y="4038600"/>
              <a:ext cx="1676400" cy="4572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667000" y="4876800"/>
              <a:ext cx="1676400" cy="12954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029200" y="4876800"/>
              <a:ext cx="1676400" cy="12954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2209800"/>
              <a:ext cx="1905000" cy="14377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5" name="Right Arrow 44"/>
            <p:cNvSpPr/>
            <p:nvPr/>
          </p:nvSpPr>
          <p:spPr>
            <a:xfrm>
              <a:off x="1981200" y="5334000"/>
              <a:ext cx="685800" cy="228600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ight Arrow 45"/>
            <p:cNvSpPr/>
            <p:nvPr/>
          </p:nvSpPr>
          <p:spPr>
            <a:xfrm>
              <a:off x="4343400" y="5334000"/>
              <a:ext cx="685800" cy="228600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609600" y="4419600"/>
              <a:ext cx="685800" cy="228600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Right Arrow 47"/>
            <p:cNvSpPr/>
            <p:nvPr/>
          </p:nvSpPr>
          <p:spPr>
            <a:xfrm rot="16200000">
              <a:off x="5725942" y="4582940"/>
              <a:ext cx="375806" cy="211914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ight Arrow 48"/>
            <p:cNvSpPr/>
            <p:nvPr/>
          </p:nvSpPr>
          <p:spPr>
            <a:xfrm rot="16200000">
              <a:off x="5709254" y="3739547"/>
              <a:ext cx="375806" cy="211914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4800" y="5257800"/>
              <a:ext cx="1752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Signal Processing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667000" y="5257800"/>
              <a:ext cx="1752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Machine Learning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029200" y="5257800"/>
              <a:ext cx="1905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Evaluation &amp; Prediction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029200" y="4114800"/>
              <a:ext cx="1752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Intervention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62000" y="1524000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Big Data</a:t>
              </a:r>
            </a:p>
          </p:txBody>
        </p:sp>
      </p:grpSp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608" y="2235878"/>
            <a:ext cx="1976656" cy="497352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67" y="3730685"/>
            <a:ext cx="1755036" cy="629095"/>
          </a:xfrm>
          <a:prstGeom prst="rect">
            <a:avLst/>
          </a:prstGeom>
        </p:spPr>
      </p:pic>
      <p:sp>
        <p:nvSpPr>
          <p:cNvPr id="63" name="Text Box 54"/>
          <p:cNvSpPr txBox="1">
            <a:spLocks noChangeArrowheads="1"/>
          </p:cNvSpPr>
          <p:nvPr/>
        </p:nvSpPr>
        <p:spPr bwMode="auto">
          <a:xfrm>
            <a:off x="2983166" y="5885299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US" sz="1400" i="1" dirty="0"/>
              <a:t>Indic P</a:t>
            </a:r>
            <a:r>
              <a:rPr lang="en-US" sz="1400" i="1" dirty="0" smtClean="0"/>
              <a:t>, Paydarfar D, Barbieri R. IEEE Trans. Biomed. Eng </a:t>
            </a:r>
            <a:r>
              <a:rPr lang="en-US" sz="1400" dirty="0" smtClean="0"/>
              <a:t>2013, 60(10):2858-66</a:t>
            </a:r>
          </a:p>
          <a:p>
            <a:pPr algn="r" eaLnBrk="1" hangingPunct="1"/>
            <a:r>
              <a:rPr lang="en-US" sz="1400" i="1" dirty="0" smtClean="0"/>
              <a:t>Gee AH, Barbieri R, Paydarfar D, Indic P. IEEE EMBC Conf. 2015, 5855-5858</a:t>
            </a:r>
            <a:endParaRPr lang="en-US" sz="1400" i="1" dirty="0"/>
          </a:p>
        </p:txBody>
      </p:sp>
      <p:sp>
        <p:nvSpPr>
          <p:cNvPr id="3" name="Rectangle 2"/>
          <p:cNvSpPr/>
          <p:nvPr/>
        </p:nvSpPr>
        <p:spPr>
          <a:xfrm>
            <a:off x="8364445" y="3956442"/>
            <a:ext cx="2597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WO Patent </a:t>
            </a:r>
            <a:r>
              <a:rPr lang="en-US" dirty="0" smtClean="0"/>
              <a:t>2,013,033,433</a:t>
            </a:r>
          </a:p>
          <a:p>
            <a:r>
              <a:rPr lang="en-US" dirty="0"/>
              <a:t>WO2014182792 A1</a:t>
            </a:r>
          </a:p>
        </p:txBody>
      </p:sp>
    </p:spTree>
    <p:extLst>
      <p:ext uri="{BB962C8B-B14F-4D97-AF65-F5344CB8AC3E}">
        <p14:creationId xmlns:p14="http://schemas.microsoft.com/office/powerpoint/2010/main" val="33981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BIOMEDICAL DATA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LINEAR VS NONLINEAR 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DETERMINISTIC VS STOCHASTIC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STATIONARY VS NONSTATIONARY  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62459" y="4852491"/>
            <a:ext cx="857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Biomedical data are nonlinear, nonstationary and deterministic / stochastic in nature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57826" y="550322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Analytical tools are applicable only for linear, deterministic/stochastic and stationary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43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2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Window Method: A few number of files and only one channel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57" y="2242173"/>
            <a:ext cx="11525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1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2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Window Method: A few number of files and only one channel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928" y="2214125"/>
            <a:ext cx="129921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7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3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Window Method: A few number of files and multiple channels in each file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76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4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Window Method: Several number of files in a folder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26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PREPROCESSING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 OUTLIERS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 NOISE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580" y="3170154"/>
            <a:ext cx="9029408" cy="313417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4717855" y="4487853"/>
            <a:ext cx="7029100" cy="5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17855" y="4881475"/>
            <a:ext cx="7029100" cy="5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438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WORKSHOP SCHEDULE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>
              <a:spcBef>
                <a:spcPts val="300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WEEK1:	DATA ANALYTICS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WEEK2:	FEATURE EXTRACTION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WEEK3:	MACHINE LEARNING</a:t>
            </a: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96494" y="5017310"/>
            <a:ext cx="1489874" cy="8112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760932" y="4998743"/>
            <a:ext cx="1489874" cy="8112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49913" y="4998742"/>
            <a:ext cx="1489874" cy="8112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696869" y="5312496"/>
            <a:ext cx="1060255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6286368" y="5230481"/>
            <a:ext cx="499107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8250806" y="5230481"/>
            <a:ext cx="499107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0220771" y="5230481"/>
            <a:ext cx="628613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836755" y="5253676"/>
            <a:ext cx="1428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Preprocessing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66241" y="5241778"/>
            <a:ext cx="1519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Feature Extraction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55222" y="5224790"/>
            <a:ext cx="1555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Feature Selection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39787" y="4318448"/>
            <a:ext cx="1969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Statistical or Machine Learning Models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01503" y="5312496"/>
            <a:ext cx="64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Data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1752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Features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(Mean, Standard Deviation, Mode, Skewness, Kurtosis)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Spectral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(linear)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(Frequency (Rate), Amplitude, Phase, Coherence, Spectrum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ntropy)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Nonlinear Features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etrended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luctuation Coefficient, Multiscale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ntropy, Mutual Information 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84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Features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(Mean, Standard Deviation, Mode, Skewness, Kurtosis)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 functions: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ean,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mode, skew,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kurt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 on two dimension arrays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0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Spectral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(linear)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(Frequency (Rate), Amplitude, Phase, Coherence, Spectrum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ntropy)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 of data in time to a new variable (example: Fourier Transform)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5" y="3807195"/>
            <a:ext cx="4200525" cy="1981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08029" y="569464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https://commons.wikimedia.org/wiki/File:Simple_harmonic_motion_animation_2.gif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448685" y="3506135"/>
            <a:ext cx="1214525" cy="2417831"/>
            <a:chOff x="2448685" y="3506135"/>
            <a:chExt cx="1214525" cy="2417831"/>
          </a:xfrm>
        </p:grpSpPr>
        <p:sp>
          <p:nvSpPr>
            <p:cNvPr id="5" name="Oval 4"/>
            <p:cNvSpPr/>
            <p:nvPr/>
          </p:nvSpPr>
          <p:spPr>
            <a:xfrm>
              <a:off x="3287352" y="4646330"/>
              <a:ext cx="375858" cy="39689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>
              <a:endCxn id="5" idx="1"/>
            </p:cNvCxnSpPr>
            <p:nvPr/>
          </p:nvCxnSpPr>
          <p:spPr>
            <a:xfrm>
              <a:off x="2496368" y="3506135"/>
              <a:ext cx="846027" cy="11983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496368" y="3522964"/>
              <a:ext cx="0" cy="2401002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2448685" y="4908589"/>
              <a:ext cx="771349" cy="57588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784745" y="4968121"/>
              <a:ext cx="5161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X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968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Nonlinear Features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etrended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luctuation Coefficient, Multiscale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ntropy, Mutual Information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-Complicated and may be useful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60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r>
              <a:rPr lang="en-US" b="1" dirty="0"/>
              <a:t>Scientific hypothesis</a:t>
            </a:r>
            <a:r>
              <a:rPr lang="en-US" dirty="0"/>
              <a:t>, an idea that proposes a tentative explanation about a phenomenon or a narrow set of phenomena observed in the natural world. The two primary features of a </a:t>
            </a:r>
            <a:r>
              <a:rPr lang="en-US" dirty="0" smtClean="0"/>
              <a:t>scientific hypothesis are </a:t>
            </a:r>
            <a:r>
              <a:rPr lang="en-US" dirty="0"/>
              <a:t>falsifiability and testability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https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://www.britannica.com/science/scientific-hypothesis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9038" y="3579063"/>
            <a:ext cx="101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Whatever features you select, and whatever conclusion you reach, always think, so what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12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Models are for inference (Linear Regression, Logistic Regression,……..)</a:t>
            </a: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 Learning Models are for classification / prediction  (Linear Regression, Support Vector Machine……)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96494" y="5017310"/>
            <a:ext cx="1489874" cy="8112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760932" y="4998743"/>
            <a:ext cx="1489874" cy="8112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49913" y="4998742"/>
            <a:ext cx="1489874" cy="8112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696869" y="5312496"/>
            <a:ext cx="1060255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6286368" y="5230481"/>
            <a:ext cx="499107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8250806" y="5230481"/>
            <a:ext cx="499107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0220771" y="5230481"/>
            <a:ext cx="628613" cy="347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836755" y="5253676"/>
            <a:ext cx="1428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Preprocessing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66241" y="5241778"/>
            <a:ext cx="1519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Feature Extraction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55222" y="5224790"/>
            <a:ext cx="1555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Feature Selection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39787" y="4318448"/>
            <a:ext cx="1969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Statistical or Machine Learning Models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01503" y="5312496"/>
            <a:ext cx="64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Data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7934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Models are for inference (Linear Regression, Logistic Regression,……..)</a:t>
            </a: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 Learning Models are for classification / prediction  (Linear Regression, Support Vector Machine……)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338" y="2987227"/>
            <a:ext cx="3796443" cy="284733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17404" y="5879087"/>
            <a:ext cx="2109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r</a:t>
            </a:r>
            <a:r>
              <a:rPr lang="en-US" b="1" i="1" dirty="0" smtClean="0"/>
              <a:t> </a:t>
            </a:r>
            <a:r>
              <a:rPr lang="en-US" dirty="0" smtClean="0"/>
              <a:t>= 0.69  </a:t>
            </a:r>
            <a:r>
              <a:rPr lang="en-US" b="1" i="1" dirty="0" smtClean="0"/>
              <a:t>p</a:t>
            </a:r>
            <a:r>
              <a:rPr lang="en-US" dirty="0" smtClean="0"/>
              <a:t> &lt; 0.05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97280" y="4226227"/>
            <a:ext cx="5262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GA = 0.0047*Birth </a:t>
            </a:r>
            <a:r>
              <a:rPr lang="en-US" dirty="0" smtClean="0"/>
              <a:t>Weight + 21.78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10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71"/>
          <a:stretch/>
        </p:blipFill>
        <p:spPr>
          <a:xfrm>
            <a:off x="1233844" y="1825625"/>
            <a:ext cx="6277701" cy="4356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71323" y="5542498"/>
            <a:ext cx="1559529" cy="375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70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71323" y="5542498"/>
            <a:ext cx="1559529" cy="375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4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Hypothesis: To test the hypothesis that high and low level of salt contents can identify dysfunction in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baroreflex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mechanisms to indicate hypertension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99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two different levels of salt, low level (blue), high level (red) to dysfunction rat (SS; n=9) and compare with healthy rat (SSBN13; n=6)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154" y="2520047"/>
            <a:ext cx="12594154" cy="387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PLATFORM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1144" y="5554876"/>
            <a:ext cx="9912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https</a:t>
            </a:r>
            <a:r>
              <a:rPr lang="en-US" sz="2000" dirty="0"/>
              <a:t>://www.mathworks.com/academia/tah-portal/university-of-texas-at-tyler-1108545.html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50" y="2132504"/>
            <a:ext cx="6243676" cy="343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5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Features: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Blood Pressure (BP)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Deviation of BP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238" y="1737360"/>
            <a:ext cx="5857875" cy="45053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41042" y="5787844"/>
            <a:ext cx="3713698" cy="2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386674" y="5753457"/>
            <a:ext cx="307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                           SSBN13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64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Features: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Blood Pressure (BP)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Deviation of BP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935" y="1869651"/>
            <a:ext cx="4578929" cy="352168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23226" y="5065465"/>
            <a:ext cx="3713698" cy="2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22198" y="5048250"/>
            <a:ext cx="230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                    SSBN13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4619" y="1889760"/>
            <a:ext cx="4581230" cy="35234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671323" y="5065465"/>
            <a:ext cx="2451489" cy="224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766504" y="5048250"/>
            <a:ext cx="230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                    SSBN13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09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781" y="1978025"/>
            <a:ext cx="4444626" cy="34183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857" y="1926667"/>
            <a:ext cx="4485255" cy="344963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Features: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Blood Pressure (BP)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Deviation of BP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23226" y="5065465"/>
            <a:ext cx="3713698" cy="2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22198" y="5048250"/>
            <a:ext cx="230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                    SSBN13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671323" y="5065465"/>
            <a:ext cx="2451489" cy="224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766504" y="5048250"/>
            <a:ext cx="230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                    SSBN13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19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1: Hypertension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there any predictability ?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Blood Pressure (BP)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Deviation of BP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831" y="1737625"/>
            <a:ext cx="5600429" cy="423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1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2: Dehydration Detection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27" y="1737360"/>
            <a:ext cx="8629713" cy="3667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2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2: Dehydration Detection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2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Hypothesis: To test the hypothesis that markers of saliva can detect dehydration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63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2: Dehydration Detection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2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Features: 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80" y="273610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 err="1">
                <a:latin typeface="Times-Roman"/>
              </a:rPr>
              <a:t>Amylase</a:t>
            </a:r>
            <a:r>
              <a:rPr lang="es-ES" dirty="0">
                <a:latin typeface="Times-Roman"/>
              </a:rPr>
              <a:t> </a:t>
            </a:r>
            <a:endParaRPr lang="es-ES" dirty="0" smtClean="0">
              <a:latin typeface="Times-Roman"/>
            </a:endParaRPr>
          </a:p>
          <a:p>
            <a:r>
              <a:rPr lang="en-US" dirty="0" smtClean="0">
                <a:latin typeface="Times-Roman"/>
              </a:rPr>
              <a:t>Chloride</a:t>
            </a:r>
            <a:endParaRPr lang="en-US" dirty="0">
              <a:latin typeface="Times-Roman"/>
            </a:endParaRPr>
          </a:p>
          <a:p>
            <a:r>
              <a:rPr lang="en-US" dirty="0" smtClean="0">
                <a:latin typeface="Times-Roman"/>
              </a:rPr>
              <a:t>Cortisol</a:t>
            </a:r>
            <a:endParaRPr lang="en-US" dirty="0">
              <a:latin typeface="Times-Roman"/>
            </a:endParaRPr>
          </a:p>
          <a:p>
            <a:r>
              <a:rPr lang="it-IT" dirty="0" smtClean="0">
                <a:latin typeface="Times-Roman"/>
              </a:rPr>
              <a:t>Cortisone</a:t>
            </a:r>
            <a:endParaRPr lang="it-IT" dirty="0">
              <a:latin typeface="Times-Roman"/>
            </a:endParaRPr>
          </a:p>
          <a:p>
            <a:r>
              <a:rPr lang="en-US" dirty="0" smtClean="0">
                <a:latin typeface="Times-Roman"/>
              </a:rPr>
              <a:t>Osmolality</a:t>
            </a:r>
            <a:endParaRPr lang="en-US" dirty="0">
              <a:latin typeface="Times-Roman"/>
            </a:endParaRPr>
          </a:p>
          <a:p>
            <a:r>
              <a:rPr lang="en-US" dirty="0" smtClean="0">
                <a:latin typeface="Times-Roman"/>
              </a:rPr>
              <a:t>Potassium</a:t>
            </a:r>
            <a:endParaRPr lang="en-US" dirty="0">
              <a:latin typeface="Times-Roman"/>
            </a:endParaRPr>
          </a:p>
          <a:p>
            <a:r>
              <a:rPr lang="en-US" dirty="0">
                <a:latin typeface="Times-Roman"/>
              </a:rPr>
              <a:t>Proteins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26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Oxygen desaturation </a:t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Smokers vs Non Smokers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3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61386"/>
            <a:ext cx="5669970" cy="42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9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Oxygen desaturation </a:t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Smokers vs Non Smokers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3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1143000" y="21304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Hypothesis: To test the hypothesis features of oxygen desaturation can detect the smokers from non smokers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5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Oxygen desaturation </a:t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Smokers vs Non Smokers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4734" y="5794940"/>
            <a:ext cx="17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Paper 3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Features: 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80" y="27361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Mean</a:t>
            </a:r>
          </a:p>
          <a:p>
            <a:r>
              <a:rPr lang="en-US" dirty="0" smtClean="0"/>
              <a:t>Variance</a:t>
            </a:r>
          </a:p>
          <a:p>
            <a:r>
              <a:rPr lang="en-US" dirty="0" smtClean="0"/>
              <a:t>Sample Entropy</a:t>
            </a:r>
          </a:p>
          <a:p>
            <a:r>
              <a:rPr lang="en-US" dirty="0" smtClean="0"/>
              <a:t>Multiscale entropy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6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r>
              <a:rPr lang="en-US" b="1" dirty="0"/>
              <a:t>Scientific hypothesis</a:t>
            </a:r>
            <a:r>
              <a:rPr lang="en-US" dirty="0"/>
              <a:t>, an idea that proposes a tentative explanation about a phenomenon or a narrow set of phenomena observed in the natural world. The two primary features of a </a:t>
            </a:r>
            <a:r>
              <a:rPr lang="en-US" dirty="0" smtClean="0"/>
              <a:t>scientific hypothesis are </a:t>
            </a:r>
            <a:r>
              <a:rPr lang="en-US" dirty="0"/>
              <a:t>falsifiability and testability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https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://www.britannica.com/science/scientific-hypothesis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08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E220058-3FCE-496E-ADF2-D8A6961F3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193F809-7E50-4AAD-8E26-878207931C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944603" y="4325112"/>
            <a:ext cx="71323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55E9168-2B4A-46A1-AC86-9AE80CEC2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7741" y="23035"/>
            <a:ext cx="7319175" cy="18450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9C5090-7D25-41E3-A6D3-CCAEE505E7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1BF8809-0DAC-41E5-A212-ACB4A01BE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279" y="4585172"/>
            <a:ext cx="5697555" cy="63595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470960" y="3437431"/>
            <a:ext cx="315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Mohammed Alenazi, Graduate</a:t>
            </a:r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7" t="20531" r="10516" b="20185"/>
          <a:stretch/>
        </p:blipFill>
        <p:spPr>
          <a:xfrm>
            <a:off x="3335938" y="2096162"/>
            <a:ext cx="1217330" cy="130708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304" y="1875175"/>
            <a:ext cx="1603248" cy="129844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520049" y="3414320"/>
            <a:ext cx="385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Pravitha Ramanand, PhD, Postdoc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42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 is the process of converting raw data into useful information for machine learning algorithms to predict or classify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77491" y="2755530"/>
            <a:ext cx="10951861" cy="3067110"/>
            <a:chOff x="277491" y="2755530"/>
            <a:chExt cx="10951861" cy="3067110"/>
          </a:xfrm>
        </p:grpSpPr>
        <p:pic>
          <p:nvPicPr>
            <p:cNvPr id="11" name="Picture 2" descr="Actiwatch 2 Activity monitor | Philips Healthcar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7" y="3338891"/>
              <a:ext cx="1803449" cy="1016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7491" y="4432674"/>
              <a:ext cx="1740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Philips </a:t>
              </a:r>
              <a:r>
                <a:rPr lang="en-US" sz="1400" b="1" dirty="0" err="1" smtClean="0"/>
                <a:t>Actiwatch</a:t>
              </a:r>
              <a:r>
                <a:rPr lang="en-US" sz="1400" b="1" dirty="0" smtClean="0"/>
                <a:t> 2</a:t>
              </a:r>
              <a:endParaRPr lang="en-US" sz="1400" b="1" dirty="0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452" y="2755530"/>
              <a:ext cx="9105900" cy="287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6200152" y="5422530"/>
              <a:ext cx="1676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days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419352" y="2984130"/>
              <a:ext cx="2362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333399"/>
                  </a:solidFill>
                </a:rPr>
                <a:t>Healthy Individual</a:t>
              </a:r>
              <a:endParaRPr lang="en-US" sz="1600" b="1" dirty="0">
                <a:solidFill>
                  <a:srgbClr val="333399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90752" y="4355730"/>
              <a:ext cx="3276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</a:rPr>
                <a:t>Individual with bipolar disorder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513852" y="3812775"/>
              <a:ext cx="2057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Activity Signal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554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 too many features (computational resources and overfitting) </a:t>
            </a: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" y="2245358"/>
            <a:ext cx="10058400" cy="39886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70273" y="6000697"/>
            <a:ext cx="1010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https://datascience.foundation/sciencewhitepaper/underfitting-and-overfitting-in-machine-learning</a:t>
            </a:r>
          </a:p>
        </p:txBody>
      </p:sp>
    </p:spTree>
    <p:extLst>
      <p:ext uri="{BB962C8B-B14F-4D97-AF65-F5344CB8AC3E}">
        <p14:creationId xmlns:p14="http://schemas.microsoft.com/office/powerpoint/2010/main" val="301299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03BBF3EE-5F4B-424D-AFD2-C951ABF894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spcBef>
                    <a:spcPts val="3000"/>
                  </a:spcBef>
                  <a:spcAft>
                    <a:spcPts val="2400"/>
                  </a:spcAft>
                  <a:buNone/>
                </a:pPr>
                <a:endPara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2400"/>
                  </a:spcAft>
                  <a:buNone/>
                </a:pPr>
                <a:endPara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2400"/>
                  </a:spcAft>
                  <a:buNone/>
                </a:pP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𝑀𝑒𝑎𝑛</m:t>
                    </m:r>
                  </m:oMath>
                </a14:m>
                <a:r>
                  <a:rPr lang="en-US" sz="2400" b="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(Mode and Median)</a:t>
                </a:r>
              </a:p>
              <a:p>
                <a:pPr marL="0" indent="0">
                  <a:spcAft>
                    <a:spcPts val="2400"/>
                  </a:spcAft>
                  <a:buNone/>
                </a:pPr>
                <a:r>
                  <a:rPr lang="en-US" sz="24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𝑆𝑡𝑎𝑛𝑑𝑎𝑟𝑑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𝐷𝑒𝑣𝑖𝑎𝑡𝑖𝑜𝑛</m:t>
                    </m:r>
                  </m:oMath>
                </a14:m>
                <a:endPara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2400"/>
                  </a:spcAft>
                  <a:buNone/>
                </a:pPr>
                <a:endParaRPr lang="en-US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2400"/>
                  </a:spcAft>
                  <a:buNone/>
                </a:pPr>
                <a:r>
                  <a:rPr lang="en-US" sz="14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https</a:t>
                </a:r>
                <a:r>
                  <a:rPr lang="en-US" sz="14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://sphweb.bumc.bu.edu/otlt/MPH-Modules/PH717-QuantCore/PH717-Module6-RandomError/PH717-Module6-RandomError5.html</a:t>
                </a:r>
                <a:endParaRPr lang="en-US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2400"/>
                  </a:spcAft>
                  <a:buNone/>
                </a:pPr>
                <a:r>
                  <a:rPr lang="en-US" sz="24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03BBF3EE-5F4B-424D-AFD2-C951ABF894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91" b="-2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Features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(Mean, Standard Deviation, Mode, Skewness, Kurtosis)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537" y="2891443"/>
            <a:ext cx="3250433" cy="241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7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whether the given two data sets have same features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9149" y="2210809"/>
            <a:ext cx="128301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7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546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400"/>
              </a:spcAft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whether the given two data sets have same features</a:t>
            </a: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400"/>
              </a:spcAft>
              <a:buFont typeface="Calibri" panose="020F0502020204030204" pitchFamily="34" charset="0"/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60" y="2191685"/>
            <a:ext cx="5334000" cy="4000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160103"/>
            <a:ext cx="5242559" cy="403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6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</TotalTime>
  <Words>1029</Words>
  <Application>Microsoft Office PowerPoint</Application>
  <PresentationFormat>Widescreen</PresentationFormat>
  <Paragraphs>432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Cambria Math</vt:lpstr>
      <vt:lpstr>Times New Roman</vt:lpstr>
      <vt:lpstr>Times-Roman</vt:lpstr>
      <vt:lpstr>Wingdings</vt:lpstr>
      <vt:lpstr>Retrospect</vt:lpstr>
      <vt:lpstr> </vt:lpstr>
      <vt:lpstr>WORKSHOP SCHEDULE</vt:lpstr>
      <vt:lpstr>ANALYSIS PLATFORM</vt:lpstr>
      <vt:lpstr>HYPOTHESIS</vt:lpstr>
      <vt:lpstr>FEATURE EXTRACTION</vt:lpstr>
      <vt:lpstr>FEATURE EXTRACTION</vt:lpstr>
      <vt:lpstr>FEATURE EXTRACTION</vt:lpstr>
      <vt:lpstr>Exercise 1</vt:lpstr>
      <vt:lpstr>Exercise 1</vt:lpstr>
      <vt:lpstr>Exercise 1</vt:lpstr>
      <vt:lpstr>Exercise 1</vt:lpstr>
      <vt:lpstr>Exercise 1</vt:lpstr>
      <vt:lpstr>Exercise 1</vt:lpstr>
      <vt:lpstr>BIOMEDICAL DATA </vt:lpstr>
      <vt:lpstr>Exercise 2</vt:lpstr>
      <vt:lpstr>Exercise 2</vt:lpstr>
      <vt:lpstr>Exercise 3</vt:lpstr>
      <vt:lpstr>Exercise 4</vt:lpstr>
      <vt:lpstr>PREPROCESSING</vt:lpstr>
      <vt:lpstr>FEATURE EXTRACTION</vt:lpstr>
      <vt:lpstr>FEATURE EXTRACTION</vt:lpstr>
      <vt:lpstr>FEATURE EXTRACTION</vt:lpstr>
      <vt:lpstr>FEATURE EXTRACTION</vt:lpstr>
      <vt:lpstr>HYPOTHESIS</vt:lpstr>
      <vt:lpstr>FEATURE EXTRACTION </vt:lpstr>
      <vt:lpstr>FEATURE EXTRACTION </vt:lpstr>
      <vt:lpstr>Project 1: Hypertension </vt:lpstr>
      <vt:lpstr>Project 1: Hypertension </vt:lpstr>
      <vt:lpstr>Project 1: Hypertension </vt:lpstr>
      <vt:lpstr>Project 1: Hypertension </vt:lpstr>
      <vt:lpstr>Project 1: Hypertension </vt:lpstr>
      <vt:lpstr>Project 1: Hypertension </vt:lpstr>
      <vt:lpstr>Project 1: Hypertension </vt:lpstr>
      <vt:lpstr>Project 2: Dehydration Detection</vt:lpstr>
      <vt:lpstr>Project 2: Dehydration Detection</vt:lpstr>
      <vt:lpstr>Project 2: Dehydration Detection</vt:lpstr>
      <vt:lpstr>Project 3: Oxygen desaturation  Smokers vs Non Smokers</vt:lpstr>
      <vt:lpstr>Project 3: Oxygen desaturation  Smokers vs Non Smokers</vt:lpstr>
      <vt:lpstr>Project 3: Oxygen desaturation  Smokers vs Non Smokers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Eddie Acqua</dc:creator>
  <cp:lastModifiedBy>Premananda Indic</cp:lastModifiedBy>
  <cp:revision>566</cp:revision>
  <dcterms:created xsi:type="dcterms:W3CDTF">2019-04-04T01:53:22Z</dcterms:created>
  <dcterms:modified xsi:type="dcterms:W3CDTF">2021-06-13T16:19:25Z</dcterms:modified>
</cp:coreProperties>
</file>